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12544-2A37-45CD-A7BB-5C6CB20555A0}" type="datetimeFigureOut">
              <a:rPr lang="en-IN" smtClean="0"/>
              <a:t>02-05-2022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A5A3-7B7F-4F07-977E-2DFB9237645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930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2544-2A37-45CD-A7BB-5C6CB20555A0}" type="datetimeFigureOut">
              <a:rPr lang="en-IN" smtClean="0"/>
              <a:t>02-05-2022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30149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2544-2A37-45CD-A7BB-5C6CB20555A0}" type="datetimeFigureOut">
              <a:rPr lang="en-IN" smtClean="0"/>
              <a:t>02-05-2022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225437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2544-2A37-45CD-A7BB-5C6CB20555A0}" type="datetimeFigureOut">
              <a:rPr lang="en-IN" smtClean="0"/>
              <a:t>02-05-2022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401639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12544-2A37-45CD-A7BB-5C6CB20555A0}" type="datetimeFigureOut">
              <a:rPr lang="en-IN" smtClean="0"/>
              <a:t>02-05-2022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A5A3-7B7F-4F07-977E-2DFB9237645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769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12544-2A37-45CD-A7BB-5C6CB20555A0}" type="datetimeFigureOut">
              <a:rPr lang="en-IN" smtClean="0"/>
              <a:t>02-05-2022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89995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12544-2A37-45CD-A7BB-5C6CB20555A0}" type="datetimeFigureOut">
              <a:rPr lang="en-IN" smtClean="0"/>
              <a:t>02-05-2022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104376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12544-2A37-45CD-A7BB-5C6CB20555A0}" type="datetimeFigureOut">
              <a:rPr lang="en-IN" smtClean="0"/>
              <a:t>02-05-2022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256036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A12544-2A37-45CD-A7BB-5C6CB20555A0}" type="datetimeFigureOut">
              <a:rPr lang="en-IN" smtClean="0"/>
              <a:t>02-05-2022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2436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A12544-2A37-45CD-A7BB-5C6CB20555A0}" type="datetimeFigureOut">
              <a:rPr lang="en-IN" smtClean="0"/>
              <a:t>02-05-2022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67A5A3-7B7F-4F07-977E-2DFB9237645D}" type="slidenum">
              <a:rPr lang="en-IN" smtClean="0"/>
              <a:t>‹#›</a:t>
            </a:fld>
            <a:endParaRPr lang="en-IN"/>
          </a:p>
        </p:txBody>
      </p:sp>
    </p:spTree>
    <p:extLst>
      <p:ext uri="{BB962C8B-B14F-4D97-AF65-F5344CB8AC3E}">
        <p14:creationId xmlns:p14="http://schemas.microsoft.com/office/powerpoint/2010/main" val="133539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A12544-2A37-45CD-A7BB-5C6CB20555A0}" type="datetimeFigureOut">
              <a:rPr lang="en-IN" smtClean="0"/>
              <a:t>02-05-2022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67A5A3-7B7F-4F07-977E-2DFB9237645D}" type="slidenum">
              <a:rPr lang="en-IN" smtClean="0"/>
              <a:t>‹#›</a:t>
            </a:fld>
            <a:endParaRPr lang="en-IN"/>
          </a:p>
        </p:txBody>
      </p:sp>
    </p:spTree>
    <p:extLst>
      <p:ext uri="{BB962C8B-B14F-4D97-AF65-F5344CB8AC3E}">
        <p14:creationId xmlns:p14="http://schemas.microsoft.com/office/powerpoint/2010/main" val="2930112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A12544-2A37-45CD-A7BB-5C6CB20555A0}" type="datetimeFigureOut">
              <a:rPr lang="en-IN" smtClean="0"/>
              <a:t>02-05-2022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67A5A3-7B7F-4F07-977E-2DFB9237645D}"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3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00EB-356E-4547-ACAE-463E0AD03560}"/>
              </a:ext>
            </a:extLst>
          </p:cNvPr>
          <p:cNvSpPr>
            <a:spLocks noGrp="1"/>
          </p:cNvSpPr>
          <p:nvPr>
            <p:ph type="ctrTitle"/>
          </p:nvPr>
        </p:nvSpPr>
        <p:spPr>
          <a:xfrm>
            <a:off x="955040" y="1065276"/>
            <a:ext cx="10058400" cy="2363724"/>
          </a:xfrm>
        </p:spPr>
        <p:txBody>
          <a:bodyPr>
            <a:normAutofit/>
          </a:bodyPr>
          <a:lstStyle/>
          <a:p>
            <a:r>
              <a:rPr lang="en-IN" sz="4800" dirty="0">
                <a:latin typeface="Times New Roman" panose="02020603050405020304" pitchFamily="18" charset="0"/>
                <a:cs typeface="Times New Roman" panose="02020603050405020304" pitchFamily="18" charset="0"/>
              </a:rPr>
              <a:t>BREAST CANCER PREDICTION USING ML TECHNIQUE</a:t>
            </a:r>
            <a:br>
              <a:rPr lang="en-IN" sz="4800" dirty="0">
                <a:latin typeface="Times New Roman" panose="02020603050405020304" pitchFamily="18" charset="0"/>
                <a:cs typeface="Times New Roman" panose="02020603050405020304" pitchFamily="18" charset="0"/>
              </a:rPr>
            </a:b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FF759D1-4217-4A0E-9D82-C1903BB4AA8B}"/>
              </a:ext>
            </a:extLst>
          </p:cNvPr>
          <p:cNvSpPr>
            <a:spLocks noGrp="1"/>
          </p:cNvSpPr>
          <p:nvPr>
            <p:ph type="subTitle" idx="1"/>
          </p:nvPr>
        </p:nvSpPr>
        <p:spPr/>
        <p:txBody>
          <a:bodyPr/>
          <a:lstStyle/>
          <a:p>
            <a:r>
              <a:rPr lang="en-IN" dirty="0"/>
              <a:t>				    GAYATHIRI R</a:t>
            </a:r>
          </a:p>
        </p:txBody>
      </p:sp>
    </p:spTree>
    <p:extLst>
      <p:ext uri="{BB962C8B-B14F-4D97-AF65-F5344CB8AC3E}">
        <p14:creationId xmlns:p14="http://schemas.microsoft.com/office/powerpoint/2010/main" val="382423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0D8F4A80-D963-44B9-941B-E035B8D62D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803" y="393961"/>
            <a:ext cx="4775517" cy="2593080"/>
          </a:xfrm>
        </p:spPr>
      </p:pic>
      <p:pic>
        <p:nvPicPr>
          <p:cNvPr id="7" name="Picture 6" descr="Chart, bar chart&#10;&#10;Description automatically generated">
            <a:extLst>
              <a:ext uri="{FF2B5EF4-FFF2-40B4-BE49-F238E27FC236}">
                <a16:creationId xmlns:a16="http://schemas.microsoft.com/office/drawing/2014/main" id="{9E22553E-577C-40BD-90A1-8D2A2FF8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3960"/>
            <a:ext cx="5608320" cy="2593079"/>
          </a:xfrm>
          <a:prstGeom prst="rect">
            <a:avLst/>
          </a:prstGeom>
        </p:spPr>
      </p:pic>
      <p:pic>
        <p:nvPicPr>
          <p:cNvPr id="9" name="Picture 8" descr="Chart, bar chart&#10;&#10;Description automatically generated">
            <a:extLst>
              <a:ext uri="{FF2B5EF4-FFF2-40B4-BE49-F238E27FC236}">
                <a16:creationId xmlns:a16="http://schemas.microsoft.com/office/drawing/2014/main" id="{0ECB2F92-FA89-4E01-8662-3D5EDF3A3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02" y="3200399"/>
            <a:ext cx="4846637" cy="2519681"/>
          </a:xfrm>
          <a:prstGeom prst="rect">
            <a:avLst/>
          </a:prstGeom>
        </p:spPr>
      </p:pic>
      <p:pic>
        <p:nvPicPr>
          <p:cNvPr id="11" name="Picture 10" descr="Chart, bar chart&#10;&#10;Description automatically generated">
            <a:extLst>
              <a:ext uri="{FF2B5EF4-FFF2-40B4-BE49-F238E27FC236}">
                <a16:creationId xmlns:a16="http://schemas.microsoft.com/office/drawing/2014/main" id="{A0C3ECBB-19DB-43B4-AC6A-00223468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935" y="3200399"/>
            <a:ext cx="4947386" cy="2692402"/>
          </a:xfrm>
          <a:prstGeom prst="rect">
            <a:avLst/>
          </a:prstGeom>
        </p:spPr>
      </p:pic>
    </p:spTree>
    <p:extLst>
      <p:ext uri="{BB962C8B-B14F-4D97-AF65-F5344CB8AC3E}">
        <p14:creationId xmlns:p14="http://schemas.microsoft.com/office/powerpoint/2010/main" val="1433123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AB7C5118-DAEA-4A4E-84EB-899F4D1A5B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843" y="203673"/>
            <a:ext cx="4917757" cy="2844328"/>
          </a:xfrm>
        </p:spPr>
      </p:pic>
      <p:pic>
        <p:nvPicPr>
          <p:cNvPr id="7" name="Picture 6" descr="Chart, bar chart&#10;&#10;Description automatically generated">
            <a:extLst>
              <a:ext uri="{FF2B5EF4-FFF2-40B4-BE49-F238E27FC236}">
                <a16:creationId xmlns:a16="http://schemas.microsoft.com/office/drawing/2014/main" id="{2A451E03-ACD3-4C38-BF57-00C99AADC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172720"/>
            <a:ext cx="6431280" cy="2976880"/>
          </a:xfrm>
          <a:prstGeom prst="rect">
            <a:avLst/>
          </a:prstGeom>
        </p:spPr>
      </p:pic>
      <p:pic>
        <p:nvPicPr>
          <p:cNvPr id="9" name="Picture 8" descr="Chart, bar chart&#10;&#10;Description automatically generated">
            <a:extLst>
              <a:ext uri="{FF2B5EF4-FFF2-40B4-BE49-F238E27FC236}">
                <a16:creationId xmlns:a16="http://schemas.microsoft.com/office/drawing/2014/main" id="{2A26A7A4-9244-466A-B283-8EF80017E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48000"/>
            <a:ext cx="12192000" cy="3474719"/>
          </a:xfrm>
          <a:prstGeom prst="rect">
            <a:avLst/>
          </a:prstGeom>
        </p:spPr>
      </p:pic>
    </p:spTree>
    <p:extLst>
      <p:ext uri="{BB962C8B-B14F-4D97-AF65-F5344CB8AC3E}">
        <p14:creationId xmlns:p14="http://schemas.microsoft.com/office/powerpoint/2010/main" val="205836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2342-AF73-4579-BF20-D1FF5277ECA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BOXPLOT:</a:t>
            </a:r>
          </a:p>
        </p:txBody>
      </p:sp>
      <p:pic>
        <p:nvPicPr>
          <p:cNvPr id="5" name="Content Placeholder 4" descr="Chart, box and whisker chart&#10;&#10;Description automatically generated">
            <a:extLst>
              <a:ext uri="{FF2B5EF4-FFF2-40B4-BE49-F238E27FC236}">
                <a16:creationId xmlns:a16="http://schemas.microsoft.com/office/drawing/2014/main" id="{86A15CAC-1A9A-4011-AC7C-758A7683D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926" y="1846263"/>
            <a:ext cx="9550474" cy="4107497"/>
          </a:xfrm>
        </p:spPr>
      </p:pic>
    </p:spTree>
    <p:extLst>
      <p:ext uri="{BB962C8B-B14F-4D97-AF65-F5344CB8AC3E}">
        <p14:creationId xmlns:p14="http://schemas.microsoft.com/office/powerpoint/2010/main" val="162741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CE4A-175D-465D-84E4-0FEE7081F65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PAIRPLOT:</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D5D319F3-0086-4639-9D82-0C4B362FD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5938" y="1846263"/>
            <a:ext cx="4020449" cy="4022725"/>
          </a:xfrm>
        </p:spPr>
      </p:pic>
    </p:spTree>
    <p:extLst>
      <p:ext uri="{BB962C8B-B14F-4D97-AF65-F5344CB8AC3E}">
        <p14:creationId xmlns:p14="http://schemas.microsoft.com/office/powerpoint/2010/main" val="408328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695A-B518-4063-9648-4E29FF99D66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HISTPLOT:</a:t>
            </a:r>
          </a:p>
        </p:txBody>
      </p:sp>
      <p:pic>
        <p:nvPicPr>
          <p:cNvPr id="5" name="Content Placeholder 4" descr="Chart, histogram&#10;&#10;Description automatically generated">
            <a:extLst>
              <a:ext uri="{FF2B5EF4-FFF2-40B4-BE49-F238E27FC236}">
                <a16:creationId xmlns:a16="http://schemas.microsoft.com/office/drawing/2014/main" id="{C5DF6605-3DE7-410F-9501-0C063410B9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843" y="1737360"/>
            <a:ext cx="4165917" cy="2976881"/>
          </a:xfrm>
        </p:spPr>
      </p:pic>
      <p:pic>
        <p:nvPicPr>
          <p:cNvPr id="7" name="Picture 6" descr="Chart&#10;&#10;Description automatically generated with medium confidence">
            <a:extLst>
              <a:ext uri="{FF2B5EF4-FFF2-40B4-BE49-F238E27FC236}">
                <a16:creationId xmlns:a16="http://schemas.microsoft.com/office/drawing/2014/main" id="{E4327567-1AE5-432C-8943-26416AD3C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322" y="1737359"/>
            <a:ext cx="5613985" cy="2976881"/>
          </a:xfrm>
          <a:prstGeom prst="rect">
            <a:avLst/>
          </a:prstGeom>
        </p:spPr>
      </p:pic>
    </p:spTree>
    <p:extLst>
      <p:ext uri="{BB962C8B-B14F-4D97-AF65-F5344CB8AC3E}">
        <p14:creationId xmlns:p14="http://schemas.microsoft.com/office/powerpoint/2010/main" val="1836970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92232188-F9BF-44F2-B927-10A3CD164F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8723" y="334257"/>
            <a:ext cx="4358957" cy="2825504"/>
          </a:xfrm>
        </p:spPr>
      </p:pic>
      <p:pic>
        <p:nvPicPr>
          <p:cNvPr id="7" name="Picture 6" descr="Chart, histogram&#10;&#10;Description automatically generated">
            <a:extLst>
              <a:ext uri="{FF2B5EF4-FFF2-40B4-BE49-F238E27FC236}">
                <a16:creationId xmlns:a16="http://schemas.microsoft.com/office/drawing/2014/main" id="{C00750B7-AA3E-4115-B19D-A561A7847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09047"/>
            <a:ext cx="5405120" cy="2950714"/>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1E58F3E9-59CC-4D14-8DE9-98ED05471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8" y="3159761"/>
            <a:ext cx="4551682" cy="3149599"/>
          </a:xfrm>
          <a:prstGeom prst="rect">
            <a:avLst/>
          </a:prstGeom>
        </p:spPr>
      </p:pic>
      <p:pic>
        <p:nvPicPr>
          <p:cNvPr id="11" name="Picture 10" descr="Chart, histogram&#10;&#10;Description automatically generated">
            <a:extLst>
              <a:ext uri="{FF2B5EF4-FFF2-40B4-BE49-F238E27FC236}">
                <a16:creationId xmlns:a16="http://schemas.microsoft.com/office/drawing/2014/main" id="{C64733E1-0656-4CA6-9DCE-343500BA2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680" y="3159761"/>
            <a:ext cx="5628640" cy="3005972"/>
          </a:xfrm>
          <a:prstGeom prst="rect">
            <a:avLst/>
          </a:prstGeom>
        </p:spPr>
      </p:pic>
    </p:spTree>
    <p:extLst>
      <p:ext uri="{BB962C8B-B14F-4D97-AF65-F5344CB8AC3E}">
        <p14:creationId xmlns:p14="http://schemas.microsoft.com/office/powerpoint/2010/main" val="3671369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055F2F52-E7BF-4FD6-B109-05B1BEE34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723" y="118084"/>
            <a:ext cx="4348797" cy="3143276"/>
          </a:xfrm>
        </p:spPr>
      </p:pic>
      <p:pic>
        <p:nvPicPr>
          <p:cNvPr id="7" name="Picture 6" descr="Chart, histogram&#10;&#10;Description automatically generated">
            <a:extLst>
              <a:ext uri="{FF2B5EF4-FFF2-40B4-BE49-F238E27FC236}">
                <a16:creationId xmlns:a16="http://schemas.microsoft.com/office/drawing/2014/main" id="{08940A8B-E312-4A34-9946-F80F11FEE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197" y="118085"/>
            <a:ext cx="4826000" cy="2899435"/>
          </a:xfrm>
          <a:prstGeom prst="rect">
            <a:avLst/>
          </a:prstGeom>
        </p:spPr>
      </p:pic>
      <p:pic>
        <p:nvPicPr>
          <p:cNvPr id="9" name="Picture 8" descr="Chart, histogram&#10;&#10;Description automatically generated">
            <a:extLst>
              <a:ext uri="{FF2B5EF4-FFF2-40B4-BE49-F238E27FC236}">
                <a16:creationId xmlns:a16="http://schemas.microsoft.com/office/drawing/2014/main" id="{BBDC51AE-980B-4E6F-8395-092F48007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362" y="3139439"/>
            <a:ext cx="4267518" cy="2601049"/>
          </a:xfrm>
          <a:prstGeom prst="rect">
            <a:avLst/>
          </a:prstGeom>
        </p:spPr>
      </p:pic>
      <p:pic>
        <p:nvPicPr>
          <p:cNvPr id="11" name="Picture 10" descr="Chart, histogram&#10;&#10;Description automatically generated">
            <a:extLst>
              <a:ext uri="{FF2B5EF4-FFF2-40B4-BE49-F238E27FC236}">
                <a16:creationId xmlns:a16="http://schemas.microsoft.com/office/drawing/2014/main" id="{3C32C262-710D-4113-A789-CBB20CA5E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8956" y="3139439"/>
            <a:ext cx="5608321" cy="2601049"/>
          </a:xfrm>
          <a:prstGeom prst="rect">
            <a:avLst/>
          </a:prstGeom>
        </p:spPr>
      </p:pic>
    </p:spTree>
    <p:extLst>
      <p:ext uri="{BB962C8B-B14F-4D97-AF65-F5344CB8AC3E}">
        <p14:creationId xmlns:p14="http://schemas.microsoft.com/office/powerpoint/2010/main" val="3288471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1358696F-CE3F-4490-B1D0-11162EB9C0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13360"/>
            <a:ext cx="10058400" cy="5175158"/>
          </a:xfrm>
        </p:spPr>
      </p:pic>
    </p:spTree>
    <p:extLst>
      <p:ext uri="{BB962C8B-B14F-4D97-AF65-F5344CB8AC3E}">
        <p14:creationId xmlns:p14="http://schemas.microsoft.com/office/powerpoint/2010/main" val="250871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88C4-623A-4E2A-B4A1-EC2A973CE905}"/>
              </a:ext>
            </a:extLst>
          </p:cNvPr>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LOADING OF TEST DATA:</a:t>
            </a:r>
            <a:br>
              <a:rPr lang="en-IN" b="1"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The data is loaded and examined by head() and tail()</a:t>
            </a:r>
          </a:p>
        </p:txBody>
      </p:sp>
      <p:pic>
        <p:nvPicPr>
          <p:cNvPr id="5" name="Content Placeholder 4" descr="Table&#10;&#10;Description automatically generated">
            <a:extLst>
              <a:ext uri="{FF2B5EF4-FFF2-40B4-BE49-F238E27FC236}">
                <a16:creationId xmlns:a16="http://schemas.microsoft.com/office/drawing/2014/main" id="{722C2FAE-7DCE-4417-8013-E867A4480A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083" y="1846263"/>
            <a:ext cx="8950159" cy="4022725"/>
          </a:xfrm>
        </p:spPr>
      </p:pic>
    </p:spTree>
    <p:extLst>
      <p:ext uri="{BB962C8B-B14F-4D97-AF65-F5344CB8AC3E}">
        <p14:creationId xmlns:p14="http://schemas.microsoft.com/office/powerpoint/2010/main" val="137181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1CA7-55A6-4E67-A596-948CF7E5F5AF}"/>
              </a:ext>
            </a:extLst>
          </p:cNvPr>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LABEL ENCODER:</a:t>
            </a:r>
            <a:br>
              <a:rPr lang="en-IN" b="1" dirty="0">
                <a:latin typeface="Times New Roman" panose="02020603050405020304" pitchFamily="18" charset="0"/>
                <a:cs typeface="Times New Roman" panose="02020603050405020304" pitchFamily="18" charset="0"/>
              </a:rPr>
            </a:br>
            <a:r>
              <a:rPr lang="en-US" sz="1600" i="0" dirty="0">
                <a:solidFill>
                  <a:srgbClr val="202124"/>
                </a:solidFill>
                <a:effectLst/>
                <a:latin typeface="Times New Roman" panose="02020603050405020304" pitchFamily="18" charset="0"/>
                <a:cs typeface="Times New Roman" panose="02020603050405020304" pitchFamily="18" charset="0"/>
              </a:rPr>
              <a:t>Label Encoding is a popular encoding technique for handling categorical variables. In this technique, each label is assigned a unique integer based on alphabetical ordering.</a:t>
            </a:r>
            <a:r>
              <a:rPr lang="en-US" sz="1400" i="0" dirty="0">
                <a:solidFill>
                  <a:srgbClr val="202124"/>
                </a:solidFill>
                <a:effectLst/>
                <a:latin typeface="Times New Roman" panose="02020603050405020304" pitchFamily="18" charset="0"/>
                <a:cs typeface="Times New Roman" panose="02020603050405020304" pitchFamily="18" charset="0"/>
              </a:rPr>
              <a:t> </a:t>
            </a:r>
            <a:r>
              <a:rPr lang="en-US" sz="1400" i="0" dirty="0">
                <a:solidFill>
                  <a:srgbClr val="202124"/>
                </a:solidFill>
                <a:effectLst/>
                <a:latin typeface="arial" panose="020B0604020202020204" pitchFamily="34" charset="0"/>
              </a:rPr>
              <a:t>Label Encoder can be used to normalize labels. It can also be used to transform non-numerical labels to numerical labels.</a:t>
            </a:r>
            <a:endParaRPr lang="en-IN" sz="1400" dirty="0">
              <a:latin typeface="Times New Roman" panose="02020603050405020304" pitchFamily="18" charset="0"/>
              <a:cs typeface="Times New Roman" panose="02020603050405020304" pitchFamily="18" charset="0"/>
            </a:endParaRPr>
          </a:p>
        </p:txBody>
      </p:sp>
      <p:pic>
        <p:nvPicPr>
          <p:cNvPr id="5" name="Content Placeholder 4" descr="Text&#10;&#10;Description automatically generated">
            <a:extLst>
              <a:ext uri="{FF2B5EF4-FFF2-40B4-BE49-F238E27FC236}">
                <a16:creationId xmlns:a16="http://schemas.microsoft.com/office/drawing/2014/main" id="{7680622C-FE59-4784-8C5C-3371DF70A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143760"/>
            <a:ext cx="10058400" cy="3068320"/>
          </a:xfrm>
        </p:spPr>
      </p:pic>
    </p:spTree>
    <p:extLst>
      <p:ext uri="{BB962C8B-B14F-4D97-AF65-F5344CB8AC3E}">
        <p14:creationId xmlns:p14="http://schemas.microsoft.com/office/powerpoint/2010/main" val="263861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AF92-18C6-41EA-92F9-D6E0DB787B0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16540C3D-44AE-4ED8-BE77-ECA74D96F706}"/>
              </a:ext>
            </a:extLst>
          </p:cNvPr>
          <p:cNvSpPr>
            <a:spLocks noGrp="1"/>
          </p:cNvSpPr>
          <p:nvPr>
            <p:ph idx="1"/>
          </p:nvPr>
        </p:nvSpPr>
        <p:spPr/>
        <p:txBody>
          <a:bodyPr>
            <a:normAutofit/>
          </a:bodyPr>
          <a:lstStyle/>
          <a:p>
            <a:r>
              <a:rPr lang="en-US" sz="2400" b="0" i="0" dirty="0">
                <a:solidFill>
                  <a:srgbClr val="292929"/>
                </a:solidFill>
                <a:effectLst/>
                <a:latin typeface="Times New Roman" panose="02020603050405020304" pitchFamily="18" charset="0"/>
                <a:cs typeface="Times New Roman" panose="02020603050405020304" pitchFamily="18" charset="0"/>
              </a:rPr>
              <a:t>This analysis aims to observe which features are most helpful in predicting the patient require therapy or not and to see general trends that may aid us in model selection and hyper parameter selection. The goal is to </a:t>
            </a:r>
            <a:r>
              <a:rPr lang="en-US" sz="2400" dirty="0">
                <a:solidFill>
                  <a:srgbClr val="292929"/>
                </a:solidFill>
                <a:latin typeface="Times New Roman" panose="02020603050405020304" pitchFamily="18" charset="0"/>
                <a:cs typeface="Times New Roman" panose="02020603050405020304" pitchFamily="18" charset="0"/>
              </a:rPr>
              <a:t>determine the patient require therapy for breast cancer or not</a:t>
            </a:r>
            <a:r>
              <a:rPr lang="en-US" sz="2400" b="0" i="0" dirty="0">
                <a:solidFill>
                  <a:srgbClr val="292929"/>
                </a:solidFill>
                <a:effectLst/>
                <a:latin typeface="Times New Roman" panose="02020603050405020304" pitchFamily="18" charset="0"/>
                <a:cs typeface="Times New Roman" panose="02020603050405020304" pitchFamily="18" charset="0"/>
              </a:rPr>
              <a:t>. To achieve this, </a:t>
            </a:r>
            <a:r>
              <a:rPr lang="en-US" sz="2400" dirty="0">
                <a:solidFill>
                  <a:srgbClr val="292929"/>
                </a:solidFill>
                <a:latin typeface="Times New Roman" panose="02020603050405020304" pitchFamily="18" charset="0"/>
                <a:cs typeface="Times New Roman" panose="02020603050405020304" pitchFamily="18" charset="0"/>
              </a:rPr>
              <a:t>I </a:t>
            </a:r>
            <a:r>
              <a:rPr lang="en-US" sz="2400" b="0" i="0" dirty="0">
                <a:solidFill>
                  <a:srgbClr val="292929"/>
                </a:solidFill>
                <a:effectLst/>
                <a:latin typeface="Times New Roman" panose="02020603050405020304" pitchFamily="18" charset="0"/>
                <a:cs typeface="Times New Roman" panose="02020603050405020304" pitchFamily="18" charset="0"/>
              </a:rPr>
              <a:t>have used machine learning classification methods to fit a function that can predict the discrete class of new input.</a:t>
            </a:r>
            <a:r>
              <a:rPr lang="en-US" sz="2400"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DATASET COLLECTION:</a:t>
            </a:r>
          </a:p>
          <a:p>
            <a:r>
              <a:rPr lang="en-US" sz="2400" dirty="0">
                <a:latin typeface="Times New Roman" panose="02020603050405020304" pitchFamily="18" charset="0"/>
                <a:cs typeface="Times New Roman" panose="02020603050405020304" pitchFamily="18" charset="0"/>
              </a:rPr>
              <a:t>This dataset is collected from University Medical Centre, Institute of Oncology, Ljubljana, Yugoslavia.</a:t>
            </a:r>
          </a:p>
          <a:p>
            <a:r>
              <a:rPr lang="en-US" sz="2400" dirty="0">
                <a:latin typeface="Times New Roman" panose="02020603050405020304" pitchFamily="18" charset="0"/>
                <a:cs typeface="Times New Roman" panose="02020603050405020304" pitchFamily="18" charset="0"/>
              </a:rPr>
              <a:t>Thanks go to M. </a:t>
            </a:r>
            <a:r>
              <a:rPr lang="en-US" sz="2400" dirty="0" err="1">
                <a:latin typeface="Times New Roman" panose="02020603050405020304" pitchFamily="18" charset="0"/>
                <a:cs typeface="Times New Roman" panose="02020603050405020304" pitchFamily="18" charset="0"/>
              </a:rPr>
              <a:t>Zwitter</a:t>
            </a:r>
            <a:r>
              <a:rPr lang="en-US" sz="2400" dirty="0">
                <a:latin typeface="Times New Roman" panose="02020603050405020304" pitchFamily="18" charset="0"/>
                <a:cs typeface="Times New Roman" panose="02020603050405020304" pitchFamily="18" charset="0"/>
              </a:rPr>
              <a:t> and M. </a:t>
            </a:r>
            <a:r>
              <a:rPr lang="en-US" sz="2400" dirty="0" err="1">
                <a:latin typeface="Times New Roman" panose="02020603050405020304" pitchFamily="18" charset="0"/>
                <a:cs typeface="Times New Roman" panose="02020603050405020304" pitchFamily="18" charset="0"/>
              </a:rPr>
              <a:t>Soklic</a:t>
            </a:r>
            <a:r>
              <a:rPr lang="en-US" sz="2400" dirty="0">
                <a:latin typeface="Times New Roman" panose="02020603050405020304" pitchFamily="18" charset="0"/>
                <a:cs typeface="Times New Roman" panose="02020603050405020304" pitchFamily="18" charset="0"/>
              </a:rPr>
              <a:t> for providing the data.</a:t>
            </a:r>
          </a:p>
          <a:p>
            <a:pPr marL="0" indent="0">
              <a:buNone/>
            </a:pP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159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436D-FDDE-4C11-8DBC-5A6175D8F4B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MODEL ACCURACY:</a:t>
            </a:r>
          </a:p>
        </p:txBody>
      </p:sp>
      <p:pic>
        <p:nvPicPr>
          <p:cNvPr id="5" name="Content Placeholder 4" descr="Text&#10;&#10;Description automatically generated with low confidence">
            <a:extLst>
              <a:ext uri="{FF2B5EF4-FFF2-40B4-BE49-F238E27FC236}">
                <a16:creationId xmlns:a16="http://schemas.microsoft.com/office/drawing/2014/main" id="{3C2F10A3-E876-494B-8F92-67FFA8FA05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1960880"/>
            <a:ext cx="10058400" cy="3464249"/>
          </a:xfrm>
        </p:spPr>
      </p:pic>
    </p:spTree>
    <p:extLst>
      <p:ext uri="{BB962C8B-B14F-4D97-AF65-F5344CB8AC3E}">
        <p14:creationId xmlns:p14="http://schemas.microsoft.com/office/powerpoint/2010/main" val="2529821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ADE-8A99-4A59-A9B2-9C0E1A539C05}"/>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F7225DF9-56EF-45D4-9A22-53DB0A9C46A8}"/>
              </a:ext>
            </a:extLst>
          </p:cNvPr>
          <p:cNvSpPr>
            <a:spLocks noGrp="1"/>
          </p:cNvSpPr>
          <p:nvPr>
            <p:ph idx="1"/>
          </p:nvPr>
        </p:nvSpPr>
        <p:spPr/>
        <p:txBody>
          <a:bodyPr/>
          <a:lstStyle/>
          <a:p>
            <a:r>
              <a:rPr lang="en-US" sz="2000" dirty="0">
                <a:effectLst/>
                <a:ea typeface="PMingLiU" panose="020B0604030504040204" pitchFamily="18" charset="-120"/>
              </a:rPr>
              <a:t>The proposed model is the precision of breast cancer patients needs therapy or not. </a:t>
            </a:r>
            <a:r>
              <a:rPr lang="en-US" dirty="0">
                <a:ea typeface="PMingLiU" panose="020B0604030504040204" pitchFamily="18" charset="-120"/>
              </a:rPr>
              <a:t>The dataset is </a:t>
            </a:r>
            <a:r>
              <a:rPr lang="en-US" sz="2000" dirty="0">
                <a:effectLst/>
                <a:ea typeface="PMingLiU" panose="020B0604030504040204" pitchFamily="18" charset="-120"/>
              </a:rPr>
              <a:t> collected and used for training and testing. Results shows that the build model shows accuracy of 82%. The prediction result whether the patient needs therapy or not is stored as CSV file. </a:t>
            </a:r>
          </a:p>
          <a:p>
            <a:r>
              <a:rPr lang="en-US" dirty="0">
                <a:ea typeface="PMingLiU" panose="020B0604030504040204" pitchFamily="18" charset="-120"/>
              </a:rPr>
              <a:t>0 indicates No therapy needed.</a:t>
            </a:r>
          </a:p>
          <a:p>
            <a:r>
              <a:rPr lang="en-US" dirty="0">
                <a:ea typeface="PMingLiU" panose="020B0604030504040204" pitchFamily="18" charset="-120"/>
              </a:rPr>
              <a:t>1 indicates Therapy needed.</a:t>
            </a:r>
          </a:p>
          <a:p>
            <a:endParaRPr lang="en-IN" dirty="0"/>
          </a:p>
        </p:txBody>
      </p:sp>
      <p:pic>
        <p:nvPicPr>
          <p:cNvPr id="5" name="Picture 4">
            <a:extLst>
              <a:ext uri="{FF2B5EF4-FFF2-40B4-BE49-F238E27FC236}">
                <a16:creationId xmlns:a16="http://schemas.microsoft.com/office/drawing/2014/main" id="{48EC99AB-43DA-4122-AD6B-BE29EEBB0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0" y="4330283"/>
            <a:ext cx="10535920" cy="1021914"/>
          </a:xfrm>
          <a:prstGeom prst="rect">
            <a:avLst/>
          </a:prstGeom>
        </p:spPr>
      </p:pic>
    </p:spTree>
    <p:extLst>
      <p:ext uri="{BB962C8B-B14F-4D97-AF65-F5344CB8AC3E}">
        <p14:creationId xmlns:p14="http://schemas.microsoft.com/office/powerpoint/2010/main" val="75605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1290-AA30-4027-AECC-F451A24180BB}"/>
              </a:ext>
            </a:extLst>
          </p:cNvPr>
          <p:cNvSpPr>
            <a:spLocks noGrp="1"/>
          </p:cNvSpPr>
          <p:nvPr>
            <p:ph type="title"/>
          </p:nvPr>
        </p:nvSpPr>
        <p:spPr>
          <a:xfrm>
            <a:off x="1097280" y="286603"/>
            <a:ext cx="10058400" cy="1278037"/>
          </a:xfrm>
        </p:spPr>
        <p:txBody>
          <a:bodyPr/>
          <a:lstStyle/>
          <a:p>
            <a:r>
              <a:rPr lang="en-IN" b="1" dirty="0">
                <a:latin typeface="Times New Roman" panose="02020603050405020304" pitchFamily="18" charset="0"/>
                <a:cs typeface="Times New Roman" panose="02020603050405020304" pitchFamily="18" charset="0"/>
              </a:rPr>
              <a:t>BREAST CANCER</a:t>
            </a:r>
          </a:p>
        </p:txBody>
      </p:sp>
      <p:sp>
        <p:nvSpPr>
          <p:cNvPr id="3" name="Content Placeholder 2">
            <a:extLst>
              <a:ext uri="{FF2B5EF4-FFF2-40B4-BE49-F238E27FC236}">
                <a16:creationId xmlns:a16="http://schemas.microsoft.com/office/drawing/2014/main" id="{90DA5D63-4A0F-47AD-9E31-9A6DC823C749}"/>
              </a:ext>
            </a:extLst>
          </p:cNvPr>
          <p:cNvSpPr>
            <a:spLocks noGrp="1"/>
          </p:cNvSpPr>
          <p:nvPr>
            <p:ph idx="1"/>
          </p:nvPr>
        </p:nvSpPr>
        <p:spPr>
          <a:xfrm>
            <a:off x="1097280" y="1838960"/>
            <a:ext cx="10058400" cy="4030134"/>
          </a:xfrm>
        </p:spPr>
        <p:txBody>
          <a:bodyPr>
            <a:normAutofit fontScale="92500" lnSpcReduction="10000"/>
          </a:bodyPr>
          <a:lstStyle/>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Breast Cancer is a disease in which cells in the breast grow out of control. There are different kinds of breast cancer. The kind of breast cancer depends on which cells in the breast turn into cancer.</a:t>
            </a:r>
          </a:p>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Breast cancer can begin in different parts of the breast</a:t>
            </a:r>
          </a:p>
          <a:p>
            <a:r>
              <a:rPr lang="en-IN" b="1" dirty="0">
                <a:latin typeface="Times New Roman" panose="02020603050405020304" pitchFamily="18" charset="0"/>
                <a:cs typeface="Times New Roman" panose="02020603050405020304" pitchFamily="18" charset="0"/>
              </a:rPr>
              <a:t>SYMPTOMS:</a:t>
            </a:r>
          </a:p>
          <a:p>
            <a:pPr algn="l">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New lump in the breast or underarm (armpit).</a:t>
            </a:r>
          </a:p>
          <a:p>
            <a:pPr algn="l">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Thickening or swelling of part of the breast.</a:t>
            </a:r>
          </a:p>
          <a:p>
            <a:pPr algn="l">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Irritation or dimpling of breast skin.</a:t>
            </a:r>
          </a:p>
          <a:p>
            <a:pPr algn="l">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Redness or flaky skin in the nipple area or the breast.</a:t>
            </a:r>
          </a:p>
          <a:p>
            <a:pPr algn="l">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Pulling in of the nipple or pain in the nipple area.</a:t>
            </a:r>
          </a:p>
          <a:p>
            <a:pPr algn="l">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Nipple discharge other than breast milk, including blood.</a:t>
            </a:r>
          </a:p>
          <a:p>
            <a:endParaRPr lang="en-IN" dirty="0"/>
          </a:p>
        </p:txBody>
      </p:sp>
    </p:spTree>
    <p:extLst>
      <p:ext uri="{BB962C8B-B14F-4D97-AF65-F5344CB8AC3E}">
        <p14:creationId xmlns:p14="http://schemas.microsoft.com/office/powerpoint/2010/main" val="266596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CEE0-A71A-470D-B220-45AC3CC287D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DFC462F6-7AC0-40BE-974A-89CCBA93AB45}"/>
              </a:ext>
            </a:extLst>
          </p:cNvPr>
          <p:cNvSpPr>
            <a:spLocks noGrp="1"/>
          </p:cNvSpPr>
          <p:nvPr>
            <p:ph idx="1"/>
          </p:nvPr>
        </p:nvSpPr>
        <p:spPr>
          <a:xfrm>
            <a:off x="1097280" y="1937174"/>
            <a:ext cx="10058400" cy="4023360"/>
          </a:xfrm>
        </p:spPr>
        <p:txBody>
          <a:bodyPr/>
          <a:lstStyle/>
          <a:p>
            <a:pPr marL="0" indent="0">
              <a:buNone/>
            </a:pPr>
            <a:r>
              <a:rPr lang="en-US" sz="2400" dirty="0">
                <a:latin typeface="Times New Roman" panose="02020603050405020304" pitchFamily="18" charset="0"/>
                <a:cs typeface="Times New Roman" panose="02020603050405020304" pitchFamily="18" charset="0"/>
              </a:rPr>
              <a:t>In this Work, Logistic regression is used for predicting the patient require therapy or not. Results are to be obtained in terms of the accuracy.</a:t>
            </a:r>
          </a:p>
          <a:p>
            <a:pPr marL="0" indent="0">
              <a:buNone/>
            </a:pPr>
            <a:r>
              <a:rPr lang="en-US" sz="2400" b="0" i="0" dirty="0">
                <a:solidFill>
                  <a:srgbClr val="4D4D4D"/>
                </a:solidFill>
                <a:effectLst/>
                <a:latin typeface="Times New Roman" panose="02020603050405020304" pitchFamily="18" charset="0"/>
                <a:cs typeface="Times New Roman" panose="02020603050405020304" pitchFamily="18" charset="0"/>
              </a:rPr>
              <a:t> Logistic regression is commonly used for a binary classification problem. Here, we  build a logistic regression model using a hospital’s breast cancer dataset, where the model helps to predict whether a patient requires therapy or not.</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02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8679-C164-4B54-A641-2282523474ED}"/>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DATASET ATTRIBUTE INFORMATION:</a:t>
            </a:r>
            <a:br>
              <a:rPr lang="en-IN" sz="4000" b="1" dirty="0">
                <a:latin typeface="Times New Roman" panose="02020603050405020304" pitchFamily="18" charset="0"/>
                <a:cs typeface="Times New Roman" panose="02020603050405020304" pitchFamily="18" charset="0"/>
              </a:rPr>
            </a:b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0E3FDE-3379-4E94-AF24-9309725A3BED}"/>
              </a:ext>
            </a:extLst>
          </p:cNvPr>
          <p:cNvSpPr>
            <a:spLocks noGrp="1"/>
          </p:cNvSpPr>
          <p:nvPr>
            <p:ph idx="1"/>
          </p:nvPr>
        </p:nvSpPr>
        <p:spPr/>
        <p:txBody>
          <a:bodyPr>
            <a:normAutofit fontScale="85000" lnSpcReduction="10000"/>
          </a:bodyPr>
          <a:lstStyle/>
          <a:p>
            <a:pPr marL="457200" indent="-457200">
              <a:buFont typeface="+mj-lt"/>
              <a:buAutoNum type="arabicPeriod"/>
            </a:pPr>
            <a:r>
              <a:rPr lang="en-IN" dirty="0"/>
              <a:t> </a:t>
            </a:r>
            <a:r>
              <a:rPr lang="en-IN" dirty="0">
                <a:latin typeface="Times New Roman" panose="02020603050405020304" pitchFamily="18" charset="0"/>
                <a:cs typeface="Times New Roman" panose="02020603050405020304" pitchFamily="18" charset="0"/>
              </a:rPr>
              <a:t>Class(Indicator for first occurrence or </a:t>
            </a:r>
            <a:r>
              <a:rPr lang="en-IN" dirty="0" err="1">
                <a:latin typeface="Times New Roman" panose="02020603050405020304" pitchFamily="18" charset="0"/>
                <a:cs typeface="Times New Roman" panose="02020603050405020304" pitchFamily="18" charset="0"/>
              </a:rPr>
              <a:t>reocurrence</a:t>
            </a:r>
            <a:r>
              <a:rPr lang="en-IN" dirty="0">
                <a:latin typeface="Times New Roman" panose="02020603050405020304" pitchFamily="18" charset="0"/>
                <a:cs typeface="Times New Roman" panose="02020603050405020304" pitchFamily="18" charset="0"/>
              </a:rPr>
              <a:t> ): no-recurrence-events, recurrence-events.</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age(Age of the Patient): 10-19, 20-29, 30-39, 40-49, 50-59, 60-69, 70-79, 80-89, 90-99.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 menopause(Menopause Stage of the patient, lt40:late40, ge40:gestational40, </a:t>
            </a:r>
            <a:r>
              <a:rPr lang="en-IN" dirty="0" err="1">
                <a:latin typeface="Times New Roman" panose="02020603050405020304" pitchFamily="18" charset="0"/>
                <a:cs typeface="Times New Roman" panose="02020603050405020304" pitchFamily="18" charset="0"/>
              </a:rPr>
              <a:t>premeno:Pre-menopause</a:t>
            </a:r>
            <a:r>
              <a:rPr lang="en-IN" dirty="0">
                <a:latin typeface="Times New Roman" panose="02020603050405020304" pitchFamily="18" charset="0"/>
                <a:cs typeface="Times New Roman" panose="02020603050405020304" pitchFamily="18" charset="0"/>
              </a:rPr>
              <a:t>) :lt40, ge40, </a:t>
            </a:r>
            <a:r>
              <a:rPr lang="en-IN" dirty="0" err="1">
                <a:latin typeface="Times New Roman" panose="02020603050405020304" pitchFamily="18" charset="0"/>
                <a:cs typeface="Times New Roman" panose="02020603050405020304" pitchFamily="18" charset="0"/>
              </a:rPr>
              <a:t>premeno</a:t>
            </a:r>
            <a:r>
              <a:rPr lang="en-IN"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-size: 0-4, 5-9, 10-14, 15-19, 20-24, 25-29, 30-34, 35-39, 40-44,  45-49, 50-54, 55-59.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Inv</a:t>
            </a:r>
            <a:r>
              <a:rPr lang="en-IN" dirty="0">
                <a:latin typeface="Times New Roman" panose="02020603050405020304" pitchFamily="18" charset="0"/>
                <a:cs typeface="Times New Roman" panose="02020603050405020304" pitchFamily="18" charset="0"/>
              </a:rPr>
              <a:t>-nodes(Lymph nodes): 0-2, 3-5, 6-8, 9-11, 12-14, 15-17, 18-20, 21-23, 24-26, 27-29, 30-32, 33-35, 36-39.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Node-caps(capping of </a:t>
            </a:r>
            <a:r>
              <a:rPr lang="en-IN" dirty="0" err="1">
                <a:latin typeface="Times New Roman" panose="02020603050405020304" pitchFamily="18" charset="0"/>
                <a:cs typeface="Times New Roman" panose="02020603050405020304" pitchFamily="18" charset="0"/>
              </a:rPr>
              <a:t>inv</a:t>
            </a:r>
            <a:r>
              <a:rPr lang="en-IN" dirty="0">
                <a:latin typeface="Times New Roman" panose="02020603050405020304" pitchFamily="18" charset="0"/>
                <a:cs typeface="Times New Roman" panose="02020603050405020304" pitchFamily="18" charset="0"/>
              </a:rPr>
              <a:t>-nodes): yes, no.   </a:t>
            </a:r>
          </a:p>
          <a:p>
            <a:pPr marL="457200" indent="-457200">
              <a:buFont typeface="+mj-lt"/>
              <a:buAutoNum type="arabicPeriod"/>
            </a:pPr>
            <a:r>
              <a:rPr lang="en-IN" dirty="0" err="1">
                <a:latin typeface="Times New Roman" panose="02020603050405020304" pitchFamily="18" charset="0"/>
                <a:cs typeface="Times New Roman" panose="02020603050405020304" pitchFamily="18" charset="0"/>
              </a:rPr>
              <a:t>Deg-malig</a:t>
            </a:r>
            <a:r>
              <a:rPr lang="en-IN" dirty="0">
                <a:latin typeface="Times New Roman" panose="02020603050405020304" pitchFamily="18" charset="0"/>
                <a:cs typeface="Times New Roman" panose="02020603050405020304" pitchFamily="18" charset="0"/>
              </a:rPr>
              <a:t>(degree of malignancy): 1, 2, 3.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Breast: left, right.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Breast-quad: left-up, left-low, right-</a:t>
            </a:r>
            <a:r>
              <a:rPr lang="en-IN" dirty="0" err="1">
                <a:latin typeface="Times New Roman" panose="02020603050405020304" pitchFamily="18" charset="0"/>
                <a:cs typeface="Times New Roman" panose="02020603050405020304" pitchFamily="18" charset="0"/>
              </a:rPr>
              <a:t>up,right</a:t>
            </a:r>
            <a:r>
              <a:rPr lang="en-IN" dirty="0">
                <a:latin typeface="Times New Roman" panose="02020603050405020304" pitchFamily="18" charset="0"/>
                <a:cs typeface="Times New Roman" panose="02020603050405020304" pitchFamily="18" charset="0"/>
              </a:rPr>
              <a:t>-low, central.  </a:t>
            </a:r>
          </a:p>
          <a:p>
            <a:pPr marL="457200" indent="-457200">
              <a:buFont typeface="+mj-lt"/>
              <a:buAutoNum type="arabicPeriod"/>
            </a:pPr>
            <a:r>
              <a:rPr lang="en-IN" dirty="0" err="1">
                <a:latin typeface="Times New Roman" panose="02020603050405020304" pitchFamily="18" charset="0"/>
                <a:cs typeface="Times New Roman" panose="02020603050405020304" pitchFamily="18" charset="0"/>
              </a:rPr>
              <a:t>Irradiat</a:t>
            </a:r>
            <a:r>
              <a:rPr lang="en-IN" dirty="0">
                <a:latin typeface="Times New Roman" panose="02020603050405020304" pitchFamily="18" charset="0"/>
                <a:cs typeface="Times New Roman" panose="02020603050405020304" pitchFamily="18" charset="0"/>
              </a:rPr>
              <a:t>(Target Variable, Radiation Therapy Yes/No)</a:t>
            </a:r>
          </a:p>
        </p:txBody>
      </p:sp>
    </p:spTree>
    <p:extLst>
      <p:ext uri="{BB962C8B-B14F-4D97-AF65-F5344CB8AC3E}">
        <p14:creationId xmlns:p14="http://schemas.microsoft.com/office/powerpoint/2010/main" val="198751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B318-9B7F-4CA0-A8EB-540EF185BA3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APPROACH:</a:t>
            </a:r>
          </a:p>
        </p:txBody>
      </p:sp>
      <p:sp>
        <p:nvSpPr>
          <p:cNvPr id="3" name="Content Placeholder 2">
            <a:extLst>
              <a:ext uri="{FF2B5EF4-FFF2-40B4-BE49-F238E27FC236}">
                <a16:creationId xmlns:a16="http://schemas.microsoft.com/office/drawing/2014/main" id="{05EF6201-0F4C-4A81-B8FB-13C4557B5FB5}"/>
              </a:ext>
            </a:extLst>
          </p:cNvPr>
          <p:cNvSpPr>
            <a:spLocks noGrp="1"/>
          </p:cNvSpPr>
          <p:nvPr>
            <p:ph idx="1"/>
          </p:nvPr>
        </p:nvSpPr>
        <p:spPr>
          <a:xfrm>
            <a:off x="1097280" y="1957494"/>
            <a:ext cx="10058400" cy="4023360"/>
          </a:xfrm>
        </p:spPr>
        <p:txBody>
          <a:bodyPr>
            <a:normAutofit fontScale="92500" lnSpcReduction="10000"/>
          </a:bodyPr>
          <a:lstStyle/>
          <a:p>
            <a:pPr marL="0" indent="0">
              <a:buNone/>
            </a:pPr>
            <a:r>
              <a:rPr lang="en-IN" sz="2000" dirty="0">
                <a:latin typeface="Times New Roman" panose="02020603050405020304" pitchFamily="18" charset="0"/>
                <a:cs typeface="Times New Roman" panose="02020603050405020304" pitchFamily="18" charset="0"/>
              </a:rPr>
              <a:t>Initially Dataset is loaded and undergone EDA techniques , then the model is build using the features available.</a:t>
            </a:r>
          </a:p>
          <a:p>
            <a:pPr marL="0" indent="0">
              <a:buNone/>
            </a:pPr>
            <a:r>
              <a:rPr lang="en-US" sz="2000" dirty="0">
                <a:latin typeface="Times New Roman" panose="02020603050405020304" pitchFamily="18" charset="0"/>
                <a:cs typeface="Times New Roman" panose="02020603050405020304" pitchFamily="18" charset="0"/>
              </a:rPr>
              <a:t>In this Work, Logistic regression is used for predicting the patient require therapy or not. Results are to be obtained in terms of the accuracy.</a:t>
            </a:r>
          </a:p>
          <a:p>
            <a:pPr marL="0" indent="0">
              <a:buNone/>
            </a:pPr>
            <a:r>
              <a:rPr lang="en-US" sz="2000" b="0" i="0" dirty="0">
                <a:solidFill>
                  <a:srgbClr val="4D4D4D"/>
                </a:solidFill>
                <a:effectLst/>
                <a:latin typeface="Times New Roman" panose="02020603050405020304" pitchFamily="18" charset="0"/>
                <a:cs typeface="Times New Roman" panose="02020603050405020304" pitchFamily="18" charset="0"/>
              </a:rPr>
              <a:t> Logistic regression is commonly used for a binary classification problem. Here, we  build a logistic regression model using a hospital’s breast cancer dataset, where the model helps to predict whether a patient requires therapy or not.</a:t>
            </a:r>
            <a:endParaRPr lang="en-IN" sz="2000"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Why Logistic Regression?</a:t>
            </a:r>
          </a:p>
          <a:p>
            <a:pPr marL="0" indent="0">
              <a:buNone/>
            </a:pPr>
            <a:r>
              <a:rPr lang="en-US" i="0" dirty="0">
                <a:solidFill>
                  <a:srgbClr val="202124"/>
                </a:solidFill>
                <a:effectLst/>
                <a:latin typeface="Times New Roman" panose="02020603050405020304" pitchFamily="18" charset="0"/>
                <a:cs typeface="Times New Roman" panose="02020603050405020304" pitchFamily="18" charset="0"/>
              </a:rPr>
              <a:t>Logistic regression is used to obtain odds ratio in the presence of more than one explanatory variable. Using a quantitative modeling technique such as logistic regression, to predict the risk of breast cancer, may help radiologists manage the large amount of information available, make better decisions, detect more cancers at early stages, and reduce unnecessary biopsies</a:t>
            </a:r>
            <a:r>
              <a:rPr lang="en-US" dirty="0">
                <a:solidFill>
                  <a:srgbClr val="202124"/>
                </a:solidFill>
                <a:latin typeface="Times New Roman" panose="02020603050405020304" pitchFamily="18" charset="0"/>
                <a:cs typeface="Times New Roman" panose="02020603050405020304" pitchFamily="18" charset="0"/>
              </a:rPr>
              <a:t> and can determine whether the patient require therapy or not</a:t>
            </a:r>
            <a:r>
              <a:rPr lang="en-US" dirty="0">
                <a:solidFill>
                  <a:srgbClr val="202124"/>
                </a:solidFill>
                <a:latin typeface="arial" panose="020B0604020202020204" pitchFamily="34" charset="0"/>
              </a:rPr>
              <a:t>.</a:t>
            </a:r>
            <a:endParaRPr lang="en-IN" sz="2000"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931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1EE9-96B3-4DCA-B6A8-AD303A68C816}"/>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LOADING OF A DATASET:</a:t>
            </a:r>
            <a:br>
              <a:rPr lang="en-IN" sz="4000" b="1"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The dataset is loaded and it is examined by using head() and tail()</a:t>
            </a:r>
          </a:p>
        </p:txBody>
      </p:sp>
      <p:pic>
        <p:nvPicPr>
          <p:cNvPr id="5" name="Content Placeholder 4" descr="Table&#10;&#10;Description automatically generated">
            <a:extLst>
              <a:ext uri="{FF2B5EF4-FFF2-40B4-BE49-F238E27FC236}">
                <a16:creationId xmlns:a16="http://schemas.microsoft.com/office/drawing/2014/main" id="{28A9F7E3-FB41-41E2-BD85-AF1E5E2107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943292"/>
            <a:ext cx="10058400" cy="2243706"/>
          </a:xfrm>
        </p:spPr>
      </p:pic>
      <p:pic>
        <p:nvPicPr>
          <p:cNvPr id="7" name="Picture 6" descr="Table&#10;&#10;Description automatically generated">
            <a:extLst>
              <a:ext uri="{FF2B5EF4-FFF2-40B4-BE49-F238E27FC236}">
                <a16:creationId xmlns:a16="http://schemas.microsoft.com/office/drawing/2014/main" id="{35F0E334-C778-404C-8828-FE3888C59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 y="4289883"/>
            <a:ext cx="10866120" cy="1661516"/>
          </a:xfrm>
          <a:prstGeom prst="rect">
            <a:avLst/>
          </a:prstGeom>
        </p:spPr>
      </p:pic>
    </p:spTree>
    <p:extLst>
      <p:ext uri="{BB962C8B-B14F-4D97-AF65-F5344CB8AC3E}">
        <p14:creationId xmlns:p14="http://schemas.microsoft.com/office/powerpoint/2010/main" val="409360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2E5C-BDE4-4732-8C4A-9ADB39223CB3}"/>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5170C634-B690-454A-B73C-51128AAF20C8}"/>
              </a:ext>
            </a:extLst>
          </p:cNvPr>
          <p:cNvSpPr>
            <a:spLocks noGrp="1"/>
          </p:cNvSpPr>
          <p:nvPr>
            <p:ph idx="1"/>
          </p:nvPr>
        </p:nvSpPr>
        <p:spPr/>
        <p:txBody>
          <a:bodyPr/>
          <a:lstStyle/>
          <a:p>
            <a:r>
              <a:rPr lang="en-US" sz="2400" i="0" dirty="0">
                <a:solidFill>
                  <a:srgbClr val="202124"/>
                </a:solidFill>
                <a:effectLst/>
                <a:latin typeface="Times New Roman" panose="02020603050405020304" pitchFamily="18" charset="0"/>
                <a:cs typeface="Times New Roman" panose="02020603050405020304" pitchFamily="18" charset="0"/>
              </a:rPr>
              <a:t>EDA is the process of investigating the dataset to discover patterns, and anomalies (outliers), and form hypotheses based on our understanding of the dataset. EDA involves generating summary statistics for numerical data in the dataset and creating various graphical representations to understand the data better.</a:t>
            </a:r>
          </a:p>
          <a:p>
            <a:r>
              <a:rPr lang="en-US" sz="2400" dirty="0">
                <a:solidFill>
                  <a:srgbClr val="202124"/>
                </a:solidFill>
                <a:latin typeface="Times New Roman" panose="02020603050405020304" pitchFamily="18" charset="0"/>
                <a:cs typeface="Times New Roman" panose="02020603050405020304" pitchFamily="18" charset="0"/>
              </a:rPr>
              <a:t>In this work, I have done </a:t>
            </a:r>
            <a:r>
              <a:rPr lang="en-US" sz="2400" dirty="0" err="1">
                <a:solidFill>
                  <a:srgbClr val="202124"/>
                </a:solidFill>
                <a:latin typeface="Times New Roman" panose="02020603050405020304" pitchFamily="18" charset="0"/>
                <a:cs typeface="Times New Roman" panose="02020603050405020304" pitchFamily="18" charset="0"/>
              </a:rPr>
              <a:t>Countplot</a:t>
            </a:r>
            <a:r>
              <a:rPr lang="en-US" sz="2400" dirty="0">
                <a:solidFill>
                  <a:srgbClr val="202124"/>
                </a:solidFill>
                <a:latin typeface="Times New Roman" panose="02020603050405020304" pitchFamily="18" charset="0"/>
                <a:cs typeface="Times New Roman" panose="02020603050405020304" pitchFamily="18" charset="0"/>
              </a:rPr>
              <a:t>, Boxplot, </a:t>
            </a:r>
            <a:r>
              <a:rPr lang="en-US" sz="2400" dirty="0" err="1">
                <a:solidFill>
                  <a:srgbClr val="202124"/>
                </a:solidFill>
                <a:latin typeface="Times New Roman" panose="02020603050405020304" pitchFamily="18" charset="0"/>
                <a:cs typeface="Times New Roman" panose="02020603050405020304" pitchFamily="18" charset="0"/>
              </a:rPr>
              <a:t>Pairplot</a:t>
            </a:r>
            <a:r>
              <a:rPr lang="en-US" sz="2400" dirty="0">
                <a:solidFill>
                  <a:srgbClr val="202124"/>
                </a:solidFill>
                <a:latin typeface="Times New Roman" panose="02020603050405020304" pitchFamily="18" charset="0"/>
                <a:cs typeface="Times New Roman" panose="02020603050405020304" pitchFamily="18" charset="0"/>
              </a:rPr>
              <a:t>, </a:t>
            </a:r>
            <a:r>
              <a:rPr lang="en-US" sz="2400" dirty="0" err="1">
                <a:solidFill>
                  <a:srgbClr val="202124"/>
                </a:solidFill>
                <a:latin typeface="Times New Roman" panose="02020603050405020304" pitchFamily="18" charset="0"/>
                <a:cs typeface="Times New Roman" panose="02020603050405020304" pitchFamily="18" charset="0"/>
              </a:rPr>
              <a:t>Histplot</a:t>
            </a:r>
            <a:r>
              <a:rPr lang="en-US" sz="2400" dirty="0">
                <a:solidFill>
                  <a:srgbClr val="202124"/>
                </a:solidFill>
                <a:latin typeface="Times New Roman" panose="02020603050405020304" pitchFamily="18" charset="0"/>
                <a:cs typeface="Times New Roman" panose="02020603050405020304" pitchFamily="18" charset="0"/>
              </a:rPr>
              <a:t> with the available data</a:t>
            </a:r>
            <a:r>
              <a:rPr lang="en-US" dirty="0">
                <a:solidFill>
                  <a:srgbClr val="202124"/>
                </a:solidFill>
                <a:latin typeface="arial" panose="020B0604020202020204" pitchFamily="34" charset="0"/>
              </a:rPr>
              <a:t>.</a:t>
            </a:r>
            <a:endParaRPr lang="en-IN" dirty="0"/>
          </a:p>
        </p:txBody>
      </p:sp>
    </p:spTree>
    <p:extLst>
      <p:ext uri="{BB962C8B-B14F-4D97-AF65-F5344CB8AC3E}">
        <p14:creationId xmlns:p14="http://schemas.microsoft.com/office/powerpoint/2010/main" val="90812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F2A1-4145-4531-A7AD-711B89414DE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COUNTPLOT:</a:t>
            </a:r>
          </a:p>
        </p:txBody>
      </p:sp>
      <p:pic>
        <p:nvPicPr>
          <p:cNvPr id="5" name="Content Placeholder 4" descr="Chart&#10;&#10;Description automatically generated">
            <a:extLst>
              <a:ext uri="{FF2B5EF4-FFF2-40B4-BE49-F238E27FC236}">
                <a16:creationId xmlns:a16="http://schemas.microsoft.com/office/drawing/2014/main" id="{5B68B35C-60DA-4612-A5C0-2B76A682A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707" y="1846263"/>
            <a:ext cx="4752933" cy="2207577"/>
          </a:xfrm>
        </p:spPr>
      </p:pic>
      <p:pic>
        <p:nvPicPr>
          <p:cNvPr id="7" name="Picture 6" descr="Chart, bar chart&#10;&#10;Description automatically generated">
            <a:extLst>
              <a:ext uri="{FF2B5EF4-FFF2-40B4-BE49-F238E27FC236}">
                <a16:creationId xmlns:a16="http://schemas.microsoft.com/office/drawing/2014/main" id="{D1B10160-AC57-4A5C-A442-55DCB707E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40" y="1737360"/>
            <a:ext cx="4966293" cy="2133601"/>
          </a:xfrm>
          <a:prstGeom prst="rect">
            <a:avLst/>
          </a:prstGeom>
        </p:spPr>
      </p:pic>
      <p:pic>
        <p:nvPicPr>
          <p:cNvPr id="9" name="Picture 8" descr="Chart, treemap chart&#10;&#10;Description automatically generated">
            <a:extLst>
              <a:ext uri="{FF2B5EF4-FFF2-40B4-BE49-F238E27FC236}">
                <a16:creationId xmlns:a16="http://schemas.microsoft.com/office/drawing/2014/main" id="{5A8EB499-8221-49F4-B2E8-5ADC4E9B2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20" y="4162742"/>
            <a:ext cx="9926320" cy="2133601"/>
          </a:xfrm>
          <a:prstGeom prst="rect">
            <a:avLst/>
          </a:prstGeom>
        </p:spPr>
      </p:pic>
    </p:spTree>
    <p:extLst>
      <p:ext uri="{BB962C8B-B14F-4D97-AF65-F5344CB8AC3E}">
        <p14:creationId xmlns:p14="http://schemas.microsoft.com/office/powerpoint/2010/main" val="35306845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100</TotalTime>
  <Words>902</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Retrospect</vt:lpstr>
      <vt:lpstr>BREAST CANCER PREDICTION USING ML TECHNIQUE </vt:lpstr>
      <vt:lpstr>OBJECTIVE:</vt:lpstr>
      <vt:lpstr>BREAST CANCER</vt:lpstr>
      <vt:lpstr>ABSTRACT:</vt:lpstr>
      <vt:lpstr>DATASET ATTRIBUTE INFORMATION: </vt:lpstr>
      <vt:lpstr>APPROACH:</vt:lpstr>
      <vt:lpstr>LOADING OF A DATASET: The dataset is loaded and it is examined by using head() and tail()</vt:lpstr>
      <vt:lpstr>EXPLORATORY DATA ANALYSIS:</vt:lpstr>
      <vt:lpstr>COUNTPLOT:</vt:lpstr>
      <vt:lpstr>PowerPoint Presentation</vt:lpstr>
      <vt:lpstr>PowerPoint Presentation</vt:lpstr>
      <vt:lpstr>BOXPLOT:</vt:lpstr>
      <vt:lpstr>PAIRPLOT:</vt:lpstr>
      <vt:lpstr>HISTPLOT:</vt:lpstr>
      <vt:lpstr>PowerPoint Presentation</vt:lpstr>
      <vt:lpstr>PowerPoint Presentation</vt:lpstr>
      <vt:lpstr>PowerPoint Presentation</vt:lpstr>
      <vt:lpstr>LOADING OF TEST DATA: The data is loaded and examined by head() and tail()</vt:lpstr>
      <vt:lpstr>LABEL ENCODER: Label Encoding is a popular encoding technique for handling categorical variables. In this technique, each label is assigned a unique integer based on alphabetical ordering. Label Encoder can be used to normalize labels. It can also be used to transform non-numerical labels to numerical labels.</vt:lpstr>
      <vt:lpstr>MODEL ACCURACY:</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 USING ML TECHNIQUE</dc:title>
  <dc:creator>Gayathiri Ravi</dc:creator>
  <cp:lastModifiedBy>Gayathiri Ravi</cp:lastModifiedBy>
  <cp:revision>21</cp:revision>
  <dcterms:created xsi:type="dcterms:W3CDTF">2022-05-02T01:25:39Z</dcterms:created>
  <dcterms:modified xsi:type="dcterms:W3CDTF">2022-05-02T03:06:39Z</dcterms:modified>
</cp:coreProperties>
</file>